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1" r:id="rId3"/>
    <p:sldId id="257" r:id="rId4"/>
    <p:sldId id="260" r:id="rId5"/>
    <p:sldId id="258" r:id="rId6"/>
    <p:sldId id="262" r:id="rId7"/>
    <p:sldId id="259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219"/>
  </p:normalViewPr>
  <p:slideViewPr>
    <p:cSldViewPr snapToGrid="0" snapToObjects="1">
      <p:cViewPr varScale="1">
        <p:scale>
          <a:sx n="90" d="100"/>
          <a:sy n="90" d="100"/>
        </p:scale>
        <p:origin x="23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027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744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458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355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69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149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75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0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327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59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993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18ED6-D00F-4D46-BA99-814E5A8FC350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334F8-633A-6F4E-ADDA-A03CC3DE7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8771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7D38-CDB9-2A49-9301-27C9D36D00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70852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Image Analysis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4000" dirty="0" err="1"/>
              <a:t>Naly</a:t>
            </a:r>
            <a:r>
              <a:rPr lang="en-US" sz="4000" dirty="0"/>
              <a:t> Torres</a:t>
            </a:r>
            <a:br>
              <a:rPr lang="en-US" sz="4000" dirty="0"/>
            </a:br>
            <a:r>
              <a:rPr lang="en-US" sz="4000" dirty="0"/>
              <a:t>May 1st, 2023</a:t>
            </a:r>
            <a:br>
              <a:rPr lang="en-US" sz="4000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D16701-B169-7444-8504-0EFA9EB119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137" b="52359"/>
          <a:stretch/>
        </p:blipFill>
        <p:spPr>
          <a:xfrm>
            <a:off x="1681162" y="2044653"/>
            <a:ext cx="9252488" cy="209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668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1514-0CA5-6D42-B6B4-26D0E163A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questions we can ask with microscopy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EDF5E-9E8E-3C45-ABC3-DEB83FABA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Types of molecules</a:t>
            </a:r>
          </a:p>
          <a:p>
            <a:r>
              <a:rPr lang="en-US" dirty="0"/>
              <a:t>Histology (for tissues)</a:t>
            </a:r>
          </a:p>
          <a:p>
            <a:r>
              <a:rPr lang="en-US" dirty="0"/>
              <a:t>Bacteria</a:t>
            </a:r>
          </a:p>
          <a:p>
            <a:r>
              <a:rPr lang="en-US" dirty="0"/>
              <a:t>RNA</a:t>
            </a:r>
          </a:p>
          <a:p>
            <a:r>
              <a:rPr lang="en-US" dirty="0"/>
              <a:t>Protein</a:t>
            </a:r>
          </a:p>
          <a:p>
            <a:r>
              <a:rPr lang="en-US" dirty="0"/>
              <a:t>Live imaging systems</a:t>
            </a:r>
          </a:p>
        </p:txBody>
      </p:sp>
    </p:spTree>
    <p:extLst>
      <p:ext uri="{BB962C8B-B14F-4D97-AF65-F5344CB8AC3E}">
        <p14:creationId xmlns:p14="http://schemas.microsoft.com/office/powerpoint/2010/main" val="1437450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3D01-EA81-2B47-87E3-5D22D249B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Types of microscopy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7FD09-D02F-6F42-A648-A044B1A71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Wide field vs confocal </a:t>
            </a:r>
          </a:p>
          <a:p>
            <a:r>
              <a:rPr lang="en-US" dirty="0"/>
              <a:t>deconvolution</a:t>
            </a:r>
          </a:p>
        </p:txBody>
      </p:sp>
      <p:pic>
        <p:nvPicPr>
          <p:cNvPr id="1026" name="Picture 2" descr="IF imaging: Widefield versus confocal microscopy | Proteintech Group">
            <a:extLst>
              <a:ext uri="{FF2B5EF4-FFF2-40B4-BE49-F238E27FC236}">
                <a16:creationId xmlns:a16="http://schemas.microsoft.com/office/drawing/2014/main" id="{FE09C807-B8A9-5E41-8E1E-C78A2DB10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152" y="1690688"/>
            <a:ext cx="4208498" cy="4557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nfocal Microscopy Applications | Axiom Optics.">
            <a:extLst>
              <a:ext uri="{FF2B5EF4-FFF2-40B4-BE49-F238E27FC236}">
                <a16:creationId xmlns:a16="http://schemas.microsoft.com/office/drawing/2014/main" id="{F527EAAC-1535-3248-8E6B-133A4E1B8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9851" y="2286000"/>
            <a:ext cx="6010673" cy="3433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881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8E189-A9B9-5844-946D-EE94A9D67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Fluorophores – emission/excitation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10645-9F27-C743-A6F6-75EB0BFBF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Fpbase</a:t>
            </a:r>
            <a:endParaRPr lang="en-US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C383A47-9DFB-E442-BE23-5E076C627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650" y="1914301"/>
            <a:ext cx="8820150" cy="439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063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FBC28-1E76-2246-A0BF-1CD7A78B3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Z-stacks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64F81-B398-794B-A28A-F2E24CCE9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91050" cy="4351338"/>
          </a:xfrm>
        </p:spPr>
        <p:txBody>
          <a:bodyPr/>
          <a:lstStyle/>
          <a:p>
            <a:r>
              <a:rPr lang="en-US" b="0" i="0" dirty="0">
                <a:effectLst/>
                <a:latin typeface="Google Sans"/>
              </a:rPr>
              <a:t>Z-stacking (also known as focus stacking) is a digital image-processing method which combines multiple images taken at different focal distances to provide a composite image with a greater depth of field (e.g., the thickness of the plane of focus) than any of the individual source images.</a:t>
            </a:r>
            <a:endParaRPr lang="en-US" dirty="0"/>
          </a:p>
        </p:txBody>
      </p:sp>
      <p:pic>
        <p:nvPicPr>
          <p:cNvPr id="2050" name="Picture 2" descr="PCMD Histology Core Learning Lunch Series Whole mount staining and confocal  imaging Leilei Zhong March 9th , 2020">
            <a:extLst>
              <a:ext uri="{FF2B5EF4-FFF2-40B4-BE49-F238E27FC236}">
                <a16:creationId xmlns:a16="http://schemas.microsoft.com/office/drawing/2014/main" id="{161F9B9C-854A-1A40-AC68-99F36D497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9250" y="2040330"/>
            <a:ext cx="6314968" cy="392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7477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3BA9C-D079-0348-B091-B8CC4B2CF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FIJI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A7CDD-18EB-A74F-8228-88F85544C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Overview of software</a:t>
            </a:r>
          </a:p>
        </p:txBody>
      </p:sp>
    </p:spTree>
    <p:extLst>
      <p:ext uri="{BB962C8B-B14F-4D97-AF65-F5344CB8AC3E}">
        <p14:creationId xmlns:p14="http://schemas.microsoft.com/office/powerpoint/2010/main" val="9734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27638-9419-1840-96FC-A2B002845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formats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FF624-DB81-DB41-9132-3B49BFD90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R3D.dv – non-deconvolved</a:t>
            </a:r>
          </a:p>
          <a:p>
            <a:r>
              <a:rPr lang="en-US" dirty="0"/>
              <a:t>D3D.dv – deconvolved</a:t>
            </a:r>
          </a:p>
          <a:p>
            <a:r>
              <a:rPr lang="en-US" dirty="0" err="1"/>
              <a:t>Log.txt</a:t>
            </a:r>
            <a:r>
              <a:rPr lang="en-US" dirty="0"/>
              <a:t> – metadata</a:t>
            </a:r>
          </a:p>
          <a:p>
            <a:r>
              <a:rPr lang="en-US" dirty="0"/>
              <a:t>.dv – slices in Z. TIFF related file</a:t>
            </a:r>
          </a:p>
          <a:p>
            <a:r>
              <a:rPr lang="en-US" dirty="0" err="1"/>
              <a:t>REF.dv</a:t>
            </a:r>
            <a:r>
              <a:rPr lang="en-US" dirty="0"/>
              <a:t> – differential contrast image</a:t>
            </a:r>
          </a:p>
        </p:txBody>
      </p:sp>
    </p:spTree>
    <p:extLst>
      <p:ext uri="{BB962C8B-B14F-4D97-AF65-F5344CB8AC3E}">
        <p14:creationId xmlns:p14="http://schemas.microsoft.com/office/powerpoint/2010/main" val="3934029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6DAFC-4E4D-1C4A-A5C2-FF53A74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exercise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2285B-F5CC-374A-A418-D32A596D9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images in GitHub</a:t>
            </a:r>
          </a:p>
          <a:p>
            <a:r>
              <a:rPr lang="en-US" dirty="0"/>
              <a:t>Download files</a:t>
            </a:r>
          </a:p>
          <a:p>
            <a:r>
              <a:rPr lang="en-US" dirty="0"/>
              <a:t>Follow </a:t>
            </a:r>
            <a:r>
              <a:rPr lang="en-US" dirty="0" err="1"/>
              <a:t>Naly</a:t>
            </a:r>
            <a:r>
              <a:rPr lang="en-US" dirty="0"/>
              <a:t> -&gt; process an embryo image</a:t>
            </a:r>
          </a:p>
          <a:p>
            <a:endParaRPr lang="en-US" dirty="0"/>
          </a:p>
          <a:p>
            <a:pPr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Do it yourself on Jess’s image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pPr>
              <a:buFont typeface="Wingdings" pitchFamily="2" charset="2"/>
              <a:buChar char="à"/>
            </a:pPr>
            <a:endParaRPr lang="en-US" dirty="0">
              <a:sym typeface="Wingdings" pitchFamily="2" charset="2"/>
            </a:endParaRPr>
          </a:p>
          <a:p>
            <a:pPr>
              <a:buFont typeface="Wingdings" pitchFamily="2" charset="2"/>
              <a:buChar char="à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047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8DDD7-01AB-644E-A500-4CA06DB97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exercise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0A83C-22F3-7749-8FD2-CFB36DFA6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a 3D projection</a:t>
            </a:r>
          </a:p>
          <a:p>
            <a:r>
              <a:rPr lang="en-US" dirty="0"/>
              <a:t>How to write a macro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-To turn in: Write your own macro &amp; its </a:t>
            </a:r>
            <a:r>
              <a:rPr lang="en-US" dirty="0" err="1"/>
              <a:t>README.txt</a:t>
            </a:r>
            <a:r>
              <a:rPr lang="en-US" dirty="0"/>
              <a:t> file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6525C7D-FE47-8049-A8A7-EFD1ED2812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466365"/>
              </p:ext>
            </p:extLst>
          </p:nvPr>
        </p:nvGraphicFramePr>
        <p:xfrm>
          <a:off x="838200" y="5642366"/>
          <a:ext cx="10515600" cy="40403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356039517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01738538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088925542"/>
                    </a:ext>
                  </a:extLst>
                </a:gridCol>
              </a:tblGrid>
              <a:tr h="404030">
                <a:tc>
                  <a:txBody>
                    <a:bodyPr/>
                    <a:lstStyle/>
                    <a:p>
                      <a:pPr fontAlgn="t"/>
                      <a:r>
                        <a:rPr lang="en-US" sz="1700">
                          <a:solidFill>
                            <a:schemeClr val="bg1"/>
                          </a:solidFill>
                          <a:effectLst/>
                          <a:latin typeface="prox-regular"/>
                        </a:rPr>
                        <a:t>BC-665B</a:t>
                      </a:r>
                    </a:p>
                  </a:txBody>
                  <a:tcPr marL="72148" marR="72148" marT="72148" marB="7214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700">
                          <a:solidFill>
                            <a:schemeClr val="bg1"/>
                          </a:solidFill>
                          <a:effectLst/>
                          <a:latin typeface="prox-regular"/>
                        </a:rPr>
                        <a:t>001</a:t>
                      </a:r>
                    </a:p>
                  </a:txBody>
                  <a:tcPr marL="72148" marR="72148" marT="72148" marB="7214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700" dirty="0">
                          <a:solidFill>
                            <a:schemeClr val="bg1"/>
                          </a:solidFill>
                          <a:effectLst/>
                          <a:latin typeface="prox-regular"/>
                        </a:rPr>
                        <a:t>Adv Topics: Modern Methods</a:t>
                      </a:r>
                    </a:p>
                  </a:txBody>
                  <a:tcPr marL="72148" marR="72148" marT="72148" marB="7214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8508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2190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11370</TotalTime>
  <Words>203</Words>
  <Application>Microsoft Macintosh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Google Sans</vt:lpstr>
      <vt:lpstr>prox-regular</vt:lpstr>
      <vt:lpstr>Wingdings</vt:lpstr>
      <vt:lpstr>Office Theme</vt:lpstr>
      <vt:lpstr>Image Analysis      Naly Torres May 1st, 2023 </vt:lpstr>
      <vt:lpstr>Types of questions we can ask with microscopy</vt:lpstr>
      <vt:lpstr>Types of microscopy</vt:lpstr>
      <vt:lpstr>Fluorophores – emission/excitation</vt:lpstr>
      <vt:lpstr>Z-stacks</vt:lpstr>
      <vt:lpstr>FIJI</vt:lpstr>
      <vt:lpstr>File formats</vt:lpstr>
      <vt:lpstr>In-class exercise #1</vt:lpstr>
      <vt:lpstr>In-class exercise #2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Microscopy</dc:title>
  <dc:creator>Torres,Naly</dc:creator>
  <cp:lastModifiedBy>Torres,Naly</cp:lastModifiedBy>
  <cp:revision>8</cp:revision>
  <dcterms:created xsi:type="dcterms:W3CDTF">2023-04-25T18:26:50Z</dcterms:created>
  <dcterms:modified xsi:type="dcterms:W3CDTF">2023-05-03T15:57:35Z</dcterms:modified>
</cp:coreProperties>
</file>

<file path=docProps/thumbnail.jpeg>
</file>